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177716-2D8D-4A6C-9EEC-2BCB5B8024F9}">
          <p14:sldIdLst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DE35-162D-42AC-B92C-C12AA7C6A7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36DC-CC59-453D-8FF1-581A075C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3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DE35-162D-42AC-B92C-C12AA7C6A7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36DC-CC59-453D-8FF1-581A075C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1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DE35-162D-42AC-B92C-C12AA7C6A7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36DC-CC59-453D-8FF1-581A075C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6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DE35-162D-42AC-B92C-C12AA7C6A7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36DC-CC59-453D-8FF1-581A075C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4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DE35-162D-42AC-B92C-C12AA7C6A7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36DC-CC59-453D-8FF1-581A075C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DE35-162D-42AC-B92C-C12AA7C6A7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36DC-CC59-453D-8FF1-581A075C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3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DE35-162D-42AC-B92C-C12AA7C6A7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36DC-CC59-453D-8FF1-581A075C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9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DE35-162D-42AC-B92C-C12AA7C6A7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36DC-CC59-453D-8FF1-581A075C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8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DE35-162D-42AC-B92C-C12AA7C6A7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36DC-CC59-453D-8FF1-581A075C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9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DE35-162D-42AC-B92C-C12AA7C6A7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36DC-CC59-453D-8FF1-581A075C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3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DE35-162D-42AC-B92C-C12AA7C6A7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36DC-CC59-453D-8FF1-581A075C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5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BDE35-162D-42AC-B92C-C12AA7C6A7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536DC-CC59-453D-8FF1-581A075C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1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422" y="542448"/>
            <a:ext cx="8414994" cy="2376238"/>
          </a:xfrm>
        </p:spPr>
        <p:txBody>
          <a:bodyPr>
            <a:normAutofit/>
          </a:bodyPr>
          <a:lstStyle/>
          <a:p>
            <a:r>
              <a:rPr lang="en-US" sz="3600" b="1" dirty="0"/>
              <a:t>Prevention Solutions for the Next Generation: Highlighting Adolescent Research in the NIH HIV/AIDS Clinical Trials Networks and the Adolescent Trials Network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2166" y="2635707"/>
            <a:ext cx="8028878" cy="2036654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/>
              <a:t>A satellite symposium hosted by the</a:t>
            </a:r>
          </a:p>
          <a:p>
            <a:r>
              <a:rPr lang="en-US" sz="2200" b="1" dirty="0"/>
              <a:t>HANC-facilitated Youth Prevention Research Working Group</a:t>
            </a:r>
          </a:p>
          <a:p>
            <a:endParaRPr lang="en-US" sz="2200" b="1" dirty="0"/>
          </a:p>
          <a:p>
            <a:r>
              <a:rPr lang="en-US" sz="2200" dirty="0"/>
              <a:t>July 22, 2019|</a:t>
            </a:r>
            <a:r>
              <a:rPr lang="fr-FR" sz="2200" dirty="0"/>
              <a:t>07:00-08:30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22" y="5345209"/>
            <a:ext cx="2734604" cy="970343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1172479" y="3118118"/>
            <a:ext cx="7032879" cy="18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62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145" y="674202"/>
            <a:ext cx="7715250" cy="1035785"/>
          </a:xfrm>
        </p:spPr>
        <p:txBody>
          <a:bodyPr>
            <a:noAutofit/>
          </a:bodyPr>
          <a:lstStyle/>
          <a:p>
            <a:r>
              <a:rPr lang="en-US" sz="3600" b="1" dirty="0"/>
              <a:t>The Office of HIV/AIDS Network Coordination (HANC)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1495" y="2013273"/>
            <a:ext cx="8298180" cy="308283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/>
              <a:t>The Office of HIV/AIDS Network Coordination (HANC) works with the HIV/AIDS clinical trials networks (ACTG, HPTN, HVTN, IMPAACT, MTN) funded by the Division of AIDS (DAIDS) of the U.S. National Institutes of Health (NIH) with the intent of creating a more integrated, collaborative and flexible research structure.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HANC is based at the Fred Hutchinson Cancer Research Center in Seattle, Washington and has provided leadership and logistical support for cross-network coordination efforts since 2004. HANC’s mission is to support the science and operations of the networks by increasing efficiency and resource-sharing through coordination of critical activities across networks and with other research and advocacy partners.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71" y="5417735"/>
            <a:ext cx="2580706" cy="91573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1164145" y="1994932"/>
            <a:ext cx="7032879" cy="18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946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107" y="476016"/>
            <a:ext cx="8058708" cy="1035785"/>
          </a:xfrm>
        </p:spPr>
        <p:txBody>
          <a:bodyPr>
            <a:noAutofit/>
          </a:bodyPr>
          <a:lstStyle/>
          <a:p>
            <a:r>
              <a:rPr lang="en-US" sz="3600" b="1" dirty="0"/>
              <a:t>Youth Prevention Research Working Group (YPRWG)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33180" y="1486607"/>
            <a:ext cx="8298180" cy="363764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/>
              <a:t>The YPRWG consists of representatives from the NIH HIV/AIDS Clinical Trials Networks, the Adolescent Trials Network (ATN), DAIDS, NIAID, NIMH, NIDA, NICHD, OAR, and UNICEF. The scope is international and focused on 12-24 year olds.  The group is co-chaired by Dr. Audrey Pettifor and Dr. Sybil Hosek. The members conduct bi-monthly calls and convene at network meetings as able.  The group addresses the following:  </a:t>
            </a:r>
          </a:p>
          <a:p>
            <a:pPr algn="l"/>
            <a:endParaRPr lang="en-US" sz="1600" dirty="0"/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Coordinate sharing of network adolescent research agendas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Address the challenge of conducting trials across multiple networks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Consider tangible outcomes such as dropping the mean age of network volunteers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Compare ongoing and upcoming studies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Consider adolescent issues early on in design process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Review relevant informed consent documents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Conduct webinars and trainings related to adolescents</a:t>
            </a:r>
            <a:endParaRPr lang="en-US" sz="1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57" y="5452947"/>
            <a:ext cx="2782324" cy="98727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1164145" y="1671550"/>
            <a:ext cx="7032879" cy="18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2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DA15C4-8501-4A5D-84B8-5D7993F9EE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81" y="5518791"/>
            <a:ext cx="2734604" cy="9703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C525BC-C90A-4A61-8C94-683B4F6DBA6A}"/>
              </a:ext>
            </a:extLst>
          </p:cNvPr>
          <p:cNvSpPr txBox="1"/>
          <p:nvPr/>
        </p:nvSpPr>
        <p:spPr>
          <a:xfrm>
            <a:off x="1668483" y="1170127"/>
            <a:ext cx="580703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Today’s Agenda</a:t>
            </a:r>
          </a:p>
          <a:p>
            <a:pPr algn="ctr"/>
            <a:endParaRPr lang="en-US" dirty="0"/>
          </a:p>
          <a:p>
            <a:pPr marL="342900" indent="-342900">
              <a:buAutoNum type="arabicPeriod"/>
            </a:pPr>
            <a:r>
              <a:rPr lang="en-US" b="1" dirty="0"/>
              <a:t>Oral </a:t>
            </a:r>
            <a:r>
              <a:rPr lang="en-US" b="1" dirty="0" err="1"/>
              <a:t>PrEP</a:t>
            </a:r>
            <a:r>
              <a:rPr lang="en-US" b="1" dirty="0"/>
              <a:t> uptake, adherence, and persistence among African adolescent and young women: Lessons from HPTN 082, 3P, and POWER </a:t>
            </a:r>
            <a:r>
              <a:rPr lang="en-US" dirty="0"/>
              <a:t>presented by Dr. Connie Celum</a:t>
            </a:r>
          </a:p>
          <a:p>
            <a:pPr marL="342900" indent="-342900">
              <a:buAutoNum type="arabicPeriod" startAt="2"/>
            </a:pPr>
            <a:r>
              <a:rPr lang="en-US" b="1" dirty="0"/>
              <a:t>The REACH Study (MTN-034): Filling the gaps for HIV prevention in adolescent girls and young women in Africa </a:t>
            </a:r>
            <a:r>
              <a:rPr lang="en-US" dirty="0"/>
              <a:t>presented by Dr. Lulu Nair</a:t>
            </a:r>
          </a:p>
          <a:p>
            <a:pPr marL="342900" indent="-342900">
              <a:buAutoNum type="arabicPeriod" startAt="2"/>
            </a:pPr>
            <a:r>
              <a:rPr lang="en-US" b="1" dirty="0"/>
              <a:t>Prevention of HIV in pregnant women: IMPAACT 2009 study updates and next steps </a:t>
            </a:r>
            <a:r>
              <a:rPr lang="en-US" dirty="0"/>
              <a:t>presented by Dr. </a:t>
            </a:r>
            <a:r>
              <a:rPr lang="en-US" dirty="0" err="1"/>
              <a:t>Nahida</a:t>
            </a:r>
            <a:r>
              <a:rPr lang="en-US" dirty="0"/>
              <a:t> </a:t>
            </a:r>
            <a:r>
              <a:rPr lang="en-US" dirty="0" err="1"/>
              <a:t>Chakhtoura</a:t>
            </a:r>
            <a:endParaRPr lang="en-US" dirty="0"/>
          </a:p>
          <a:p>
            <a:pPr marL="342900" indent="-342900">
              <a:buAutoNum type="arabicPeriod" startAt="2"/>
            </a:pPr>
            <a:r>
              <a:rPr lang="en-US" b="1" dirty="0"/>
              <a:t>Use of mobile technologies to advance youth focused HIV research (ATN) </a:t>
            </a:r>
            <a:r>
              <a:rPr lang="en-US" dirty="0"/>
              <a:t>presented by  Dr. Isa Fernandez</a:t>
            </a:r>
          </a:p>
        </p:txBody>
      </p:sp>
    </p:spTree>
    <p:extLst>
      <p:ext uri="{BB962C8B-B14F-4D97-AF65-F5344CB8AC3E}">
        <p14:creationId xmlns:p14="http://schemas.microsoft.com/office/powerpoint/2010/main" val="52497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420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Prevention Solutions for the Next Generation: Highlighting Adolescent Research in the NIH HIV/AIDS Clinical Trials Networks and the Adolescent Trials Network</vt:lpstr>
      <vt:lpstr>The Office of HIV/AIDS Network Coordination (HANC)</vt:lpstr>
      <vt:lpstr>Youth Prevention Research Working Group (YPRWG)</vt:lpstr>
      <vt:lpstr>PowerPoint Presentation</vt:lpstr>
    </vt:vector>
  </TitlesOfParts>
  <Company>Fred Hutch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Reid, Cale C</dc:creator>
  <cp:lastModifiedBy>Davis, Gregory P</cp:lastModifiedBy>
  <cp:revision>11</cp:revision>
  <dcterms:created xsi:type="dcterms:W3CDTF">2017-07-23T08:40:04Z</dcterms:created>
  <dcterms:modified xsi:type="dcterms:W3CDTF">2019-07-09T21:42:42Z</dcterms:modified>
</cp:coreProperties>
</file>